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7D31"/>
    <a:srgbClr val="CA0C94"/>
    <a:srgbClr val="0070C0"/>
    <a:srgbClr val="245C8F"/>
    <a:srgbClr val="FF0000"/>
    <a:srgbClr val="8B3B9B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>
        <p:scale>
          <a:sx n="90" d="100"/>
          <a:sy n="90" d="100"/>
        </p:scale>
        <p:origin x="276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Hoja_de_c_lculo_de_Microsoft_Excel.xlsx"/></Relationships>
</file>

<file path=ppt/charts/chart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Hoja1!$A$2:$A$8</cx:f>
        <cx:lvl ptCount="7">
          <cx:pt idx="0">PEPSI</cx:pt>
          <cx:pt idx="1">COCA-COLA</cx:pt>
          <cx:pt idx="2"/>
          <cx:pt idx="3"/>
          <cx:pt idx="4"/>
          <cx:pt idx="5"/>
          <cx:pt idx="6"/>
        </cx:lvl>
      </cx:strDim>
      <cx:numDim type="size">
        <cx:f>Hoja1!$B$2:$B$8</cx:f>
        <cx:lvl ptCount="7" formatCode="0%">
          <cx:pt idx="0">0.88</cx:pt>
          <cx:pt idx="1">0.12</cx:pt>
        </cx:lvl>
      </cx:numDim>
    </cx:data>
  </cx:chartData>
  <cx:chart>
    <cx:plotArea>
      <cx:plotAreaRegion>
        <cx:series layoutId="sunburst" uniqueId="{6412AF1F-1F94-4280-A04D-F50BDAEE5696}">
          <cx:tx>
            <cx:txData>
              <cx:f>Hoja1!$B$1</cx:f>
              <cx:v>INTENCION DEL VOTO</cx:v>
            </cx:txData>
          </cx:tx>
          <cx:dataId val="0"/>
        </cx:series>
      </cx:plotAreaRegion>
    </cx:plotArea>
  </cx:chart>
  <cx:clrMapOvr bg1="lt1" tx1="dk1" bg2="lt2" tx2="dk2" accent1="accent1" accent2="accent2" accent3="accent3" accent4="accent4" accent5="accent5" accent6="accent6" hlink="hlink" folHlink="folHlink"/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5784-4E32-400C-8DED-F06AAFB2008B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2029-79A9-41A6-9251-0FF4DEC0E1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08253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5784-4E32-400C-8DED-F06AAFB2008B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2029-79A9-41A6-9251-0FF4DEC0E1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3867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5784-4E32-400C-8DED-F06AAFB2008B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2029-79A9-41A6-9251-0FF4DEC0E1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27723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5784-4E32-400C-8DED-F06AAFB2008B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2029-79A9-41A6-9251-0FF4DEC0E1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06495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5784-4E32-400C-8DED-F06AAFB2008B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2029-79A9-41A6-9251-0FF4DEC0E1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1702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5784-4E32-400C-8DED-F06AAFB2008B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2029-79A9-41A6-9251-0FF4DEC0E1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29408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5784-4E32-400C-8DED-F06AAFB2008B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2029-79A9-41A6-9251-0FF4DEC0E1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58091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5784-4E32-400C-8DED-F06AAFB2008B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2029-79A9-41A6-9251-0FF4DEC0E1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07988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5784-4E32-400C-8DED-F06AAFB2008B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2029-79A9-41A6-9251-0FF4DEC0E1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12907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5784-4E32-400C-8DED-F06AAFB2008B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2029-79A9-41A6-9251-0FF4DEC0E1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9646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5784-4E32-400C-8DED-F06AAFB2008B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2029-79A9-41A6-9251-0FF4DEC0E1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2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B5784-4E32-400C-8DED-F06AAFB2008B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D2029-79A9-41A6-9251-0FF4DEC0E1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9318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cx="http://schemas.microsoft.com/office/drawing/2014/chartex" Requires="cx">
          <p:graphicFrame>
            <p:nvGraphicFramePr>
              <p:cNvPr id="15" name="Gráfico 14"/>
              <p:cNvGraphicFramePr/>
              <p:nvPr>
                <p:extLst>
                  <p:ext uri="{D42A27DB-BD31-4B8C-83A1-F6EECF244321}">
                    <p14:modId xmlns:p14="http://schemas.microsoft.com/office/powerpoint/2010/main" val="3635942233"/>
                  </p:ext>
                </p:extLst>
              </p:nvPr>
            </p:nvGraphicFramePr>
            <p:xfrm>
              <a:off x="2743853" y="1402279"/>
              <a:ext cx="6740389" cy="4094170"/>
            </p:xfrm>
            <a:graphic>
              <a:graphicData uri="http://schemas.microsoft.com/office/drawing/2014/chartex">
                <c:chart xmlns:c="http://schemas.openxmlformats.org/drawingml/2006/chart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15" name="Gráfico 14"/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743853" y="1402279"/>
                <a:ext cx="6740389" cy="4094170"/>
              </a:xfrm>
              <a:prstGeom prst="rect">
                <a:avLst/>
              </a:prstGeom>
            </p:spPr>
          </p:pic>
        </mc:Fallback>
      </mc:AlternateContent>
      <p:sp>
        <p:nvSpPr>
          <p:cNvPr id="16" name="CuadroTexto 15"/>
          <p:cNvSpPr txBox="1"/>
          <p:nvPr/>
        </p:nvSpPr>
        <p:spPr>
          <a:xfrm>
            <a:off x="4476361" y="1722027"/>
            <a:ext cx="21256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solidFill>
                  <a:schemeClr val="bg1"/>
                </a:solidFill>
              </a:rPr>
              <a:t>NO </a:t>
            </a:r>
          </a:p>
          <a:p>
            <a:pPr algn="ctr"/>
            <a:r>
              <a:rPr lang="es-MX" b="1" dirty="0">
                <a:solidFill>
                  <a:schemeClr val="bg1"/>
                </a:solidFill>
              </a:rPr>
              <a:t>ATENDIDAS</a:t>
            </a:r>
            <a:endParaRPr lang="es-MX" b="1" dirty="0">
              <a:solidFill>
                <a:schemeClr val="bg1"/>
              </a:solidFill>
            </a:endParaRPr>
          </a:p>
        </p:txBody>
      </p:sp>
      <p:sp>
        <p:nvSpPr>
          <p:cNvPr id="17" name="CuadroTexto 16"/>
          <p:cNvSpPr txBox="1"/>
          <p:nvPr/>
        </p:nvSpPr>
        <p:spPr>
          <a:xfrm>
            <a:off x="4399258" y="5533387"/>
            <a:ext cx="37251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/>
              <a:t>LLAMADAS TOTALES EN LA SEMANA: 3500</a:t>
            </a:r>
            <a:endParaRPr lang="es-MX" sz="2400" b="1" dirty="0"/>
          </a:p>
        </p:txBody>
      </p:sp>
      <p:cxnSp>
        <p:nvCxnSpPr>
          <p:cNvPr id="22" name="Conector recto 21"/>
          <p:cNvCxnSpPr/>
          <p:nvPr/>
        </p:nvCxnSpPr>
        <p:spPr>
          <a:xfrm>
            <a:off x="3939251" y="4650127"/>
            <a:ext cx="1446897" cy="0"/>
          </a:xfrm>
          <a:prstGeom prst="line">
            <a:avLst/>
          </a:prstGeom>
          <a:ln w="12700">
            <a:solidFill>
              <a:schemeClr val="tx1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26"/>
          <p:cNvCxnSpPr/>
          <p:nvPr/>
        </p:nvCxnSpPr>
        <p:spPr>
          <a:xfrm>
            <a:off x="5539554" y="1312643"/>
            <a:ext cx="0" cy="388903"/>
          </a:xfrm>
          <a:prstGeom prst="line">
            <a:avLst/>
          </a:prstGeom>
          <a:ln w="1270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29"/>
          <p:cNvCxnSpPr/>
          <p:nvPr/>
        </p:nvCxnSpPr>
        <p:spPr>
          <a:xfrm>
            <a:off x="5539162" y="1316680"/>
            <a:ext cx="1124368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5" name="Imagen 4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2649" y="-89971"/>
            <a:ext cx="2238375" cy="1492250"/>
          </a:xfrm>
          <a:prstGeom prst="rect">
            <a:avLst/>
          </a:prstGeom>
        </p:spPr>
      </p:pic>
      <p:pic>
        <p:nvPicPr>
          <p:cNvPr id="46" name="Imagen 4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592" y="-531994"/>
            <a:ext cx="2047875" cy="2047875"/>
          </a:xfrm>
          <a:prstGeom prst="rect">
            <a:avLst/>
          </a:prstGeom>
        </p:spPr>
      </p:pic>
      <p:pic>
        <p:nvPicPr>
          <p:cNvPr id="47" name="Imagen 4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3278" y="-89971"/>
            <a:ext cx="1248632" cy="1248632"/>
          </a:xfrm>
          <a:prstGeom prst="rect">
            <a:avLst/>
          </a:prstGeom>
        </p:spPr>
      </p:pic>
      <p:pic>
        <p:nvPicPr>
          <p:cNvPr id="52" name="Imagen 5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3278" y="5100637"/>
            <a:ext cx="1757363" cy="1757363"/>
          </a:xfrm>
          <a:prstGeom prst="rect">
            <a:avLst/>
          </a:prstGeom>
        </p:spPr>
      </p:pic>
      <p:sp>
        <p:nvSpPr>
          <p:cNvPr id="78" name="CuadroTexto 77"/>
          <p:cNvSpPr txBox="1"/>
          <p:nvPr/>
        </p:nvSpPr>
        <p:spPr>
          <a:xfrm>
            <a:off x="4030302" y="14889"/>
            <a:ext cx="416748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b="1" dirty="0" smtClean="0"/>
              <a:t>LLAMADAS DE COBRANZA </a:t>
            </a:r>
          </a:p>
          <a:p>
            <a:pPr algn="ctr"/>
            <a:r>
              <a:rPr lang="es-MX" sz="2800" b="1" dirty="0" smtClean="0"/>
              <a:t>Y RECORDATORIO</a:t>
            </a:r>
            <a:endParaRPr lang="es-MX" sz="2800" b="1" dirty="0"/>
          </a:p>
        </p:txBody>
      </p:sp>
      <p:sp>
        <p:nvSpPr>
          <p:cNvPr id="26" name="CuadroTexto 25"/>
          <p:cNvSpPr txBox="1"/>
          <p:nvPr/>
        </p:nvSpPr>
        <p:spPr>
          <a:xfrm>
            <a:off x="5330593" y="4412428"/>
            <a:ext cx="27938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>
                <a:solidFill>
                  <a:schemeClr val="bg1"/>
                </a:solidFill>
              </a:rPr>
              <a:t>LLAMADAS ATENDIDAS</a:t>
            </a:r>
            <a:endParaRPr lang="es-MX" sz="2400" b="1" dirty="0">
              <a:solidFill>
                <a:schemeClr val="bg1"/>
              </a:solidFill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3352231" y="4465461"/>
            <a:ext cx="587020" cy="369332"/>
          </a:xfrm>
          <a:prstGeom prst="rect">
            <a:avLst/>
          </a:prstGeom>
          <a:solidFill>
            <a:schemeClr val="accent1"/>
          </a:solidFill>
        </p:spPr>
        <p:txBody>
          <a:bodyPr wrap="none">
            <a:spAutoFit/>
          </a:bodyPr>
          <a:lstStyle/>
          <a:p>
            <a:pPr algn="ctr"/>
            <a:r>
              <a:rPr lang="es-MX" b="1" dirty="0" smtClean="0">
                <a:solidFill>
                  <a:schemeClr val="bg1"/>
                </a:solidFill>
              </a:rPr>
              <a:t>88%</a:t>
            </a:r>
            <a:endParaRPr lang="es-MX" b="1" dirty="0">
              <a:solidFill>
                <a:schemeClr val="bg1"/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6668796" y="1137762"/>
            <a:ext cx="587020" cy="369332"/>
          </a:xfrm>
          <a:prstGeom prst="rect">
            <a:avLst/>
          </a:prstGeom>
          <a:solidFill>
            <a:srgbClr val="ED7D31"/>
          </a:solidFill>
        </p:spPr>
        <p:txBody>
          <a:bodyPr wrap="none">
            <a:spAutoFit/>
          </a:bodyPr>
          <a:lstStyle/>
          <a:p>
            <a:pPr algn="ctr"/>
            <a:r>
              <a:rPr lang="es-MX" b="1" dirty="0" smtClean="0">
                <a:solidFill>
                  <a:schemeClr val="bg1"/>
                </a:solidFill>
              </a:rPr>
              <a:t>12%</a:t>
            </a:r>
            <a:endParaRPr lang="es-MX" b="1" dirty="0">
              <a:solidFill>
                <a:schemeClr val="bg1"/>
              </a:solidFill>
            </a:endParaRP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0519895"/>
              </p:ext>
            </p:extLst>
          </p:nvPr>
        </p:nvGraphicFramePr>
        <p:xfrm>
          <a:off x="298277" y="2045192"/>
          <a:ext cx="2769344" cy="165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3880">
                  <a:extLst>
                    <a:ext uri="{9D8B030D-6E8A-4147-A177-3AD203B41FA5}">
                      <a16:colId xmlns:a16="http://schemas.microsoft.com/office/drawing/2014/main" val="44555598"/>
                    </a:ext>
                  </a:extLst>
                </a:gridCol>
                <a:gridCol w="1015464">
                  <a:extLst>
                    <a:ext uri="{9D8B030D-6E8A-4147-A177-3AD203B41FA5}">
                      <a16:colId xmlns:a16="http://schemas.microsoft.com/office/drawing/2014/main" val="11371682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 smtClean="0"/>
                        <a:t>CARACTERISTICAS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 smtClean="0"/>
                        <a:t>SEMANA</a:t>
                      </a:r>
                      <a:endParaRPr lang="es-MX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14548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LLAMADAS</a:t>
                      </a:r>
                      <a:r>
                        <a:rPr lang="es-MX" sz="1200" baseline="0" dirty="0" smtClean="0">
                          <a:solidFill>
                            <a:schemeClr val="tx1"/>
                          </a:solidFill>
                        </a:rPr>
                        <a:t> REALIZADAS</a:t>
                      </a:r>
                    </a:p>
                    <a:p>
                      <a:r>
                        <a:rPr lang="es-MX" sz="1200" baseline="0" dirty="0" smtClean="0">
                          <a:solidFill>
                            <a:schemeClr val="tx1"/>
                          </a:solidFill>
                        </a:rPr>
                        <a:t>SEMANA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3500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1083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LLAMADAS</a:t>
                      </a:r>
                      <a:r>
                        <a:rPr lang="es-MX" sz="1200" baseline="0" dirty="0" smtClean="0">
                          <a:solidFill>
                            <a:schemeClr val="tx1"/>
                          </a:solidFill>
                        </a:rPr>
                        <a:t> ATENDIDAS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3100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18281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sz="1200" dirty="0" smtClean="0"/>
                        <a:t>LLAMADAS NO ATENDIDAS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 smtClean="0"/>
                        <a:t>400</a:t>
                      </a:r>
                      <a:endParaRPr lang="es-MX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47356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2364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684</TotalTime>
  <Words>33</Words>
  <Application>Microsoft Office PowerPoint</Application>
  <PresentationFormat>Panorámica</PresentationFormat>
  <Paragraphs>17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HP</dc:creator>
  <cp:lastModifiedBy>HP</cp:lastModifiedBy>
  <cp:revision>30</cp:revision>
  <dcterms:created xsi:type="dcterms:W3CDTF">2025-10-05T16:02:47Z</dcterms:created>
  <dcterms:modified xsi:type="dcterms:W3CDTF">2025-10-06T06:52:55Z</dcterms:modified>
</cp:coreProperties>
</file>