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>
        <p:scale>
          <a:sx n="90" d="100"/>
          <a:sy n="90" d="100"/>
        </p:scale>
        <p:origin x="1002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9.6927287161056822E-2"/>
          <c:w val="0.96562499999999996"/>
          <c:h val="0.81204547169995867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INTENCION DEL VOTO</c:v>
                </c:pt>
              </c:strCache>
            </c:strRef>
          </c:tx>
          <c:spPr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 prstMaterial="plastic">
              <a:bevelT w="241300"/>
              <a:bevelB/>
            </a:sp3d>
          </c:spPr>
          <c:explosion val="5"/>
          <c:dPt>
            <c:idx val="0"/>
            <c:bubble3D val="0"/>
            <c:spPr>
              <a:solidFill>
                <a:srgbClr val="FF0000"/>
              </a:solidFill>
              <a:ln w="2540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5-357E-4D5C-B987-CA827015AE3A}"/>
              </c:ext>
            </c:extLst>
          </c:dPt>
          <c:dPt>
            <c:idx val="1"/>
            <c:bubble3D val="0"/>
            <c:explosion val="11"/>
            <c:spPr>
              <a:solidFill>
                <a:schemeClr val="accent2">
                  <a:lumMod val="50000"/>
                </a:schemeClr>
              </a:solidFill>
              <a:ln w="2540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1-357E-4D5C-B987-CA827015AE3A}"/>
              </c:ext>
            </c:extLst>
          </c:dPt>
          <c:dPt>
            <c:idx val="2"/>
            <c:bubble3D val="0"/>
            <c:explosion val="7"/>
            <c:spPr>
              <a:solidFill>
                <a:schemeClr val="accent1">
                  <a:lumMod val="75000"/>
                </a:schemeClr>
              </a:solidFill>
              <a:ln w="2540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2-357E-4D5C-B987-CA827015AE3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3-357E-4D5C-B987-CA827015AE3A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2540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4-357E-4D5C-B987-CA827015AE3A}"/>
              </c:ext>
            </c:extLst>
          </c:dPt>
          <c:dPt>
            <c:idx val="5"/>
            <c:bubble3D val="0"/>
            <c:spPr>
              <a:solidFill>
                <a:srgbClr val="7030A0"/>
              </a:solidFill>
              <a:ln w="2540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6-357E-4D5C-B987-CA827015AE3A}"/>
              </c:ext>
            </c:extLst>
          </c:dPt>
          <c:dLbls>
            <c:dLbl>
              <c:idx val="0"/>
              <c:layout>
                <c:manualLayout>
                  <c:x val="0.10769497131397016"/>
                  <c:y val="-2.69238942203181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6E6D65D-8814-4890-967E-C3FD880C1B9E}" type="VALUE">
                      <a:rPr lang="en-US">
                        <a:solidFill>
                          <a:schemeClr val="bg1"/>
                        </a:solidFill>
                      </a:rPr>
                      <a:pPr>
                        <a:defRPr sz="2000"/>
                      </a:pPr>
                      <a:t>[VALOR]</a:t>
                    </a:fld>
                    <a:endParaRPr lang="es-MX"/>
                  </a:p>
                </c:rich>
              </c:tx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57E-4D5C-B987-CA827015AE3A}"/>
                </c:ext>
              </c:extLst>
            </c:dLbl>
            <c:dLbl>
              <c:idx val="1"/>
              <c:layout>
                <c:manualLayout>
                  <c:x val="-2.419510070715164E-2"/>
                  <c:y val="-0.205178305673901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0591890-F65A-495E-8300-91D3F34BE4E6}" type="VALUE">
                      <a:rPr lang="en-US">
                        <a:solidFill>
                          <a:schemeClr val="bg1"/>
                        </a:solidFill>
                      </a:rPr>
                      <a:pPr>
                        <a:defRPr sz="2000"/>
                      </a:pPr>
                      <a:t>[VALOR]</a:t>
                    </a:fld>
                    <a:endParaRPr lang="es-MX"/>
                  </a:p>
                </c:rich>
              </c:tx>
              <c:spPr>
                <a:solidFill>
                  <a:schemeClr val="accent2">
                    <a:lumMod val="5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57E-4D5C-B987-CA827015AE3A}"/>
                </c:ext>
              </c:extLst>
            </c:dLbl>
            <c:dLbl>
              <c:idx val="2"/>
              <c:layout>
                <c:manualLayout>
                  <c:x val="1.4078861027160284E-2"/>
                  <c:y val="0.1035985315705014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BC9C6F3-AC98-4A1B-9C3D-9E2CFBCEE2B6}" type="VALUE">
                      <a:rPr lang="en-US">
                        <a:solidFill>
                          <a:schemeClr val="bg1"/>
                        </a:solidFill>
                      </a:rPr>
                      <a:pPr>
                        <a:defRPr sz="2000"/>
                      </a:pPr>
                      <a:t>[VALOR]</a:t>
                    </a:fld>
                    <a:endParaRPr lang="es-MX"/>
                  </a:p>
                </c:rich>
              </c:tx>
              <c:spPr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57E-4D5C-B987-CA827015AE3A}"/>
                </c:ext>
              </c:extLst>
            </c:dLbl>
            <c:dLbl>
              <c:idx val="3"/>
              <c:layout>
                <c:manualLayout>
                  <c:x val="-2.5951766285298963E-2"/>
                  <c:y val="-6.033848130390286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2149864-F444-4582-9A58-61618C0C12F1}" type="VALUE">
                      <a:rPr lang="en-US">
                        <a:solidFill>
                          <a:schemeClr val="bg1"/>
                        </a:solidFill>
                      </a:rPr>
                      <a:pPr>
                        <a:defRPr sz="2000"/>
                      </a:pPr>
                      <a:t>[VALOR]</a:t>
                    </a:fld>
                    <a:endParaRPr lang="es-MX"/>
                  </a:p>
                </c:rich>
              </c:tx>
              <c:spPr>
                <a:solidFill>
                  <a:schemeClr val="accent4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57E-4D5C-B987-CA827015AE3A}"/>
                </c:ext>
              </c:extLst>
            </c:dLbl>
            <c:dLbl>
              <c:idx val="4"/>
              <c:layout>
                <c:manualLayout>
                  <c:x val="-7.3377367389330234E-2"/>
                  <c:y val="-4.474289050039446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612DC92-15B3-476D-96B4-F1E8387949F2}" type="VALUE">
                      <a:rPr lang="en-US" sz="2000" smtClean="0">
                        <a:solidFill>
                          <a:schemeClr val="bg1"/>
                        </a:solidFill>
                      </a:rPr>
                      <a:pPr>
                        <a:defRPr sz="2000">
                          <a:solidFill>
                            <a:schemeClr val="bg1"/>
                          </a:solidFill>
                        </a:defRPr>
                      </a:pPr>
                      <a:t>[VALOR]</a:t>
                    </a:fld>
                    <a:endParaRPr lang="es-MX"/>
                  </a:p>
                </c:rich>
              </c:tx>
              <c:spPr>
                <a:solidFill>
                  <a:schemeClr val="bg2">
                    <a:lumMod val="9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57E-4D5C-B987-CA827015AE3A}"/>
                </c:ext>
              </c:extLst>
            </c:dLbl>
            <c:dLbl>
              <c:idx val="5"/>
              <c:layout>
                <c:manualLayout>
                  <c:x val="4.3238008963577622E-2"/>
                  <c:y val="-2.77294298966579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4E916F5-A603-488F-9E64-FD094A79EC12}" type="VALUE">
                      <a:rPr lang="en-US">
                        <a:solidFill>
                          <a:schemeClr val="bg1"/>
                        </a:solidFill>
                      </a:rPr>
                      <a:pPr>
                        <a:defRPr sz="2000"/>
                      </a:pPr>
                      <a:t>[VALOR]</a:t>
                    </a:fld>
                    <a:endParaRPr lang="es-MX"/>
                  </a:p>
                </c:rich>
              </c:tx>
              <c:spPr>
                <a:solidFill>
                  <a:srgbClr val="7030A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57E-4D5C-B987-CA827015AE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Hoja1!$A$2:$A$7</c:f>
              <c:strCache>
                <c:ptCount val="6"/>
                <c:pt idx="0">
                  <c:v>PRI</c:v>
                </c:pt>
                <c:pt idx="1">
                  <c:v>MORENA</c:v>
                </c:pt>
                <c:pt idx="2">
                  <c:v>PAN</c:v>
                </c:pt>
                <c:pt idx="3">
                  <c:v>MOVIMIENTO CIUDADANO</c:v>
                </c:pt>
                <c:pt idx="4">
                  <c:v>INDEPENDIENTE</c:v>
                </c:pt>
                <c:pt idx="5">
                  <c:v>NINGUNO</c:v>
                </c:pt>
              </c:strCache>
            </c:strRef>
          </c:cat>
          <c:val>
            <c:numRef>
              <c:f>Hoja1!$B$2:$B$7</c:f>
              <c:numCache>
                <c:formatCode>0%</c:formatCode>
                <c:ptCount val="6"/>
                <c:pt idx="0">
                  <c:v>0.04</c:v>
                </c:pt>
                <c:pt idx="1">
                  <c:v>0.38</c:v>
                </c:pt>
                <c:pt idx="2">
                  <c:v>0.31</c:v>
                </c:pt>
                <c:pt idx="3">
                  <c:v>0.13</c:v>
                </c:pt>
                <c:pt idx="4">
                  <c:v>0.05</c:v>
                </c:pt>
                <c:pt idx="5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7E-4D5C-B987-CA827015AE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9.6927287161056822E-2"/>
          <c:w val="0.96562499999999996"/>
          <c:h val="0.812045471699958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INTENCION DEL VOTO</c:v>
                </c:pt>
              </c:strCache>
            </c:strRef>
          </c:tx>
          <c:spPr>
            <a:solidFill>
              <a:schemeClr val="accent1"/>
            </a:solidFill>
            <a:ln w="19050"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 prstMaterial="plastic">
              <a:bevelT w="241300"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5-357E-4D5C-B987-CA827015AE3A}"/>
              </c:ext>
            </c:extLst>
          </c:dPt>
          <c:dPt>
            <c:idx val="1"/>
            <c:invertIfNegative val="0"/>
            <c:bubble3D val="0"/>
            <c:explosion val="11"/>
            <c:spPr>
              <a:solidFill>
                <a:schemeClr val="accent2">
                  <a:lumMod val="50000"/>
                </a:schemeClr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1-357E-4D5C-B987-CA827015AE3A}"/>
              </c:ext>
            </c:extLst>
          </c:dPt>
          <c:dPt>
            <c:idx val="2"/>
            <c:invertIfNegative val="0"/>
            <c:bubble3D val="0"/>
            <c:explosion val="7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2-357E-4D5C-B987-CA827015AE3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3-357E-4D5C-B987-CA827015AE3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4-357E-4D5C-B987-CA827015AE3A}"/>
              </c:ext>
            </c:extLst>
          </c:dPt>
          <c:dPt>
            <c:idx val="5"/>
            <c:invertIfNegative val="0"/>
            <c:bubble3D val="0"/>
            <c:spPr>
              <a:solidFill>
                <a:srgbClr val="7030A0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6-357E-4D5C-B987-CA827015AE3A}"/>
              </c:ext>
            </c:extLst>
          </c:dPt>
          <c:dLbls>
            <c:dLbl>
              <c:idx val="0"/>
              <c:layout>
                <c:manualLayout>
                  <c:x val="-5.6919854956564769E-3"/>
                  <c:y val="-5.782944755483385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6E6D65D-8814-4890-967E-C3FD880C1B9E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sz="2000" b="1"/>
                      </a:pPr>
                      <a:t>[VALOR]</a:t>
                    </a:fld>
                    <a:endParaRPr lang="es-MX"/>
                  </a:p>
                </c:rich>
              </c:tx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57E-4D5C-B987-CA827015AE3A}"/>
                </c:ext>
              </c:extLst>
            </c:dLbl>
            <c:dLbl>
              <c:idx val="1"/>
              <c:layout>
                <c:manualLayout>
                  <c:x val="2.1268020422401009E-3"/>
                  <c:y val="-1.429309980266918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 smtClean="0">
                        <a:solidFill>
                          <a:schemeClr val="bg1"/>
                        </a:solidFill>
                      </a:rPr>
                      <a:t>39%</a:t>
                    </a:r>
                    <a:endParaRPr lang="en-US" b="1" dirty="0"/>
                  </a:p>
                </c:rich>
              </c:tx>
              <c:spPr>
                <a:solidFill>
                  <a:schemeClr val="accent2">
                    <a:lumMod val="5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57E-4D5C-B987-CA827015AE3A}"/>
                </c:ext>
              </c:extLst>
            </c:dLbl>
            <c:dLbl>
              <c:idx val="2"/>
              <c:layout>
                <c:manualLayout>
                  <c:x val="-9.4542249703778248E-5"/>
                  <c:y val="-3.719380330406090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 smtClean="0">
                        <a:solidFill>
                          <a:schemeClr val="bg1"/>
                        </a:solidFill>
                      </a:rPr>
                      <a:t>33%</a:t>
                    </a:r>
                    <a:endParaRPr lang="en-US" b="1" dirty="0"/>
                  </a:p>
                </c:rich>
              </c:tx>
              <c:spPr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57E-4D5C-B987-CA827015AE3A}"/>
                </c:ext>
              </c:extLst>
            </c:dLbl>
            <c:dLbl>
              <c:idx val="3"/>
              <c:layout>
                <c:manualLayout>
                  <c:x val="3.7019747691766119E-4"/>
                  <c:y val="-5.690444245797729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 smtClean="0">
                        <a:solidFill>
                          <a:schemeClr val="bg1"/>
                        </a:solidFill>
                      </a:rPr>
                      <a:t>14%</a:t>
                    </a:r>
                    <a:endParaRPr lang="en-US" b="1" dirty="0"/>
                  </a:p>
                </c:rich>
              </c:tx>
              <c:spPr>
                <a:solidFill>
                  <a:schemeClr val="accent4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57E-4D5C-B987-CA827015AE3A}"/>
                </c:ext>
              </c:extLst>
            </c:dLbl>
            <c:dLbl>
              <c:idx val="4"/>
              <c:layout>
                <c:manualLayout>
                  <c:x val="-4.5353176683362219E-3"/>
                  <c:y val="-5.161074184813909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b="1" dirty="0" smtClean="0">
                        <a:solidFill>
                          <a:schemeClr val="bg1"/>
                        </a:solidFill>
                      </a:rPr>
                      <a:t>6%</a:t>
                    </a:r>
                    <a:endParaRPr lang="en-US" b="1" dirty="0"/>
                  </a:p>
                </c:rich>
              </c:tx>
              <c:spPr>
                <a:solidFill>
                  <a:schemeClr val="bg2">
                    <a:lumMod val="9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57E-4D5C-B987-CA827015AE3A}"/>
                </c:ext>
              </c:extLst>
            </c:dLbl>
            <c:dLbl>
              <c:idx val="5"/>
              <c:layout>
                <c:manualLayout>
                  <c:x val="-3.3316178618210015E-3"/>
                  <c:y val="-5.176702742135834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4E916F5-A603-488F-9E64-FD094A79EC12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sz="2000" b="1"/>
                      </a:pPr>
                      <a:t>[VALOR]</a:t>
                    </a:fld>
                    <a:endParaRPr lang="es-MX"/>
                  </a:p>
                </c:rich>
              </c:tx>
              <c:spPr>
                <a:solidFill>
                  <a:srgbClr val="7030A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57E-4D5C-B987-CA827015AE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JUAN PARDO</c:v>
                </c:pt>
                <c:pt idx="1">
                  <c:v>JORGE MARTINEZ DURAN</c:v>
                </c:pt>
                <c:pt idx="2">
                  <c:v>ADALBERTO PEREZ</c:v>
                </c:pt>
                <c:pt idx="3">
                  <c:v>VERENICE LOPEZ</c:v>
                </c:pt>
                <c:pt idx="4">
                  <c:v>CLAUDIA GOMEZ</c:v>
                </c:pt>
                <c:pt idx="5">
                  <c:v>NINGUNO</c:v>
                </c:pt>
              </c:strCache>
            </c:strRef>
          </c:cat>
          <c:val>
            <c:numRef>
              <c:f>Hoja1!$B$2:$B$7</c:f>
              <c:numCache>
                <c:formatCode>0%</c:formatCode>
                <c:ptCount val="6"/>
                <c:pt idx="0">
                  <c:v>0.04</c:v>
                </c:pt>
                <c:pt idx="1">
                  <c:v>0.39</c:v>
                </c:pt>
                <c:pt idx="2">
                  <c:v>0.33</c:v>
                </c:pt>
                <c:pt idx="3">
                  <c:v>0.14000000000000001</c:v>
                </c:pt>
                <c:pt idx="4">
                  <c:v>0.06</c:v>
                </c:pt>
                <c:pt idx="5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7E-4D5C-B987-CA827015AE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43775807"/>
        <c:axId val="143772479"/>
      </c:barChart>
      <c:catAx>
        <c:axId val="14377580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43772479"/>
        <c:auto val="1"/>
        <c:lblAlgn val="ctr"/>
        <c:lblOffset val="100"/>
        <c:noMultiLvlLbl val="0"/>
      </c:catAx>
      <c:valAx>
        <c:axId val="1437724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43775807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8253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3867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7723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649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70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940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8091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7988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290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646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9318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/>
          <p:cNvGraphicFramePr/>
          <p:nvPr>
            <p:extLst>
              <p:ext uri="{D42A27DB-BD31-4B8C-83A1-F6EECF244321}">
                <p14:modId xmlns:p14="http://schemas.microsoft.com/office/powerpoint/2010/main" val="3323465407"/>
              </p:ext>
            </p:extLst>
          </p:nvPr>
        </p:nvGraphicFramePr>
        <p:xfrm>
          <a:off x="2743853" y="1402279"/>
          <a:ext cx="6740389" cy="4094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CuadroTexto 15"/>
          <p:cNvSpPr txBox="1"/>
          <p:nvPr/>
        </p:nvSpPr>
        <p:spPr>
          <a:xfrm>
            <a:off x="6684139" y="2652089"/>
            <a:ext cx="1401696" cy="479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chemeClr val="bg1"/>
                </a:solidFill>
              </a:rPr>
              <a:t>MORENA</a:t>
            </a:r>
            <a:endParaRPr lang="es-MX" sz="2400" dirty="0">
              <a:solidFill>
                <a:schemeClr val="bg1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4495272" y="3373664"/>
            <a:ext cx="726637" cy="479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chemeClr val="bg1"/>
                </a:solidFill>
              </a:rPr>
              <a:t>PAN</a:t>
            </a:r>
            <a:endParaRPr lang="es-MX" sz="2400" dirty="0">
              <a:solidFill>
                <a:schemeClr val="bg1"/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4226481" y="2190424"/>
            <a:ext cx="643391" cy="479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bg1"/>
                </a:solidFill>
              </a:rPr>
              <a:t>MC</a:t>
            </a:r>
            <a:endParaRPr lang="es-MX" sz="2400" b="1" dirty="0">
              <a:solidFill>
                <a:schemeClr val="bg1"/>
              </a:solidFill>
            </a:endParaRPr>
          </a:p>
        </p:txBody>
      </p:sp>
      <p:cxnSp>
        <p:nvCxnSpPr>
          <p:cNvPr id="22" name="Conector recto 21"/>
          <p:cNvCxnSpPr>
            <a:endCxn id="17" idx="2"/>
          </p:cNvCxnSpPr>
          <p:nvPr/>
        </p:nvCxnSpPr>
        <p:spPr>
          <a:xfrm flipV="1">
            <a:off x="4843958" y="3853057"/>
            <a:ext cx="14633" cy="1215244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7452316" y="1982200"/>
            <a:ext cx="660" cy="695612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7444445" y="1982200"/>
            <a:ext cx="1124368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>
            <a:off x="4218251" y="5068301"/>
            <a:ext cx="636521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>
            <a:off x="3753465" y="2010775"/>
            <a:ext cx="781754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>
            <a:off x="4535219" y="2010775"/>
            <a:ext cx="677" cy="292314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Imagen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649" y="-89971"/>
            <a:ext cx="2238375" cy="1492250"/>
          </a:xfrm>
          <a:prstGeom prst="rect">
            <a:avLst/>
          </a:prstGeom>
        </p:spPr>
      </p:pic>
      <p:pic>
        <p:nvPicPr>
          <p:cNvPr id="46" name="Imagen 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92" y="-531994"/>
            <a:ext cx="2047875" cy="2047875"/>
          </a:xfrm>
          <a:prstGeom prst="rect">
            <a:avLst/>
          </a:prstGeom>
        </p:spPr>
      </p:pic>
      <p:pic>
        <p:nvPicPr>
          <p:cNvPr id="47" name="Imagen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278" y="-89971"/>
            <a:ext cx="1248632" cy="1248632"/>
          </a:xfrm>
          <a:prstGeom prst="rect">
            <a:avLst/>
          </a:prstGeom>
        </p:spPr>
      </p:pic>
      <p:pic>
        <p:nvPicPr>
          <p:cNvPr id="52" name="Imagen 5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278" y="5100637"/>
            <a:ext cx="1757363" cy="1757363"/>
          </a:xfrm>
          <a:prstGeom prst="rect">
            <a:avLst/>
          </a:prstGeom>
        </p:spPr>
      </p:pic>
      <p:graphicFrame>
        <p:nvGraphicFramePr>
          <p:cNvPr id="56" name="Tabla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536902"/>
              </p:ext>
            </p:extLst>
          </p:nvPr>
        </p:nvGraphicFramePr>
        <p:xfrm>
          <a:off x="9128716" y="3853057"/>
          <a:ext cx="2920409" cy="2934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4475">
                  <a:extLst>
                    <a:ext uri="{9D8B030D-6E8A-4147-A177-3AD203B41FA5}">
                      <a16:colId xmlns:a16="http://schemas.microsoft.com/office/drawing/2014/main" val="2460930117"/>
                    </a:ext>
                  </a:extLst>
                </a:gridCol>
                <a:gridCol w="1405934">
                  <a:extLst>
                    <a:ext uri="{9D8B030D-6E8A-4147-A177-3AD203B41FA5}">
                      <a16:colId xmlns:a16="http://schemas.microsoft.com/office/drawing/2014/main" val="2897075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PARTIDO</a:t>
                      </a:r>
                    </a:p>
                    <a:p>
                      <a:pPr algn="ctr"/>
                      <a:r>
                        <a:rPr lang="es-MX" dirty="0" smtClean="0"/>
                        <a:t>POLITICO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s-MX" dirty="0" smtClean="0"/>
                        <a:t>PORCENTAJE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920651"/>
                  </a:ext>
                </a:extLst>
              </a:tr>
              <a:tr h="44037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MORENA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38%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503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PAN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31%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77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MC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13%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96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INDEPENDIENTE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5%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710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PRI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4%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533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NINGUNO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4%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332706"/>
                  </a:ext>
                </a:extLst>
              </a:tr>
            </a:tbl>
          </a:graphicData>
        </a:graphic>
      </p:graphicFrame>
      <p:cxnSp>
        <p:nvCxnSpPr>
          <p:cNvPr id="69" name="Conector recto 68"/>
          <p:cNvCxnSpPr/>
          <p:nvPr/>
        </p:nvCxnSpPr>
        <p:spPr>
          <a:xfrm>
            <a:off x="6160764" y="1605516"/>
            <a:ext cx="660" cy="492375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70"/>
          <p:cNvCxnSpPr/>
          <p:nvPr/>
        </p:nvCxnSpPr>
        <p:spPr>
          <a:xfrm>
            <a:off x="6160764" y="1605516"/>
            <a:ext cx="835459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/>
          <p:cNvCxnSpPr/>
          <p:nvPr/>
        </p:nvCxnSpPr>
        <p:spPr>
          <a:xfrm>
            <a:off x="5176399" y="1605516"/>
            <a:ext cx="5390" cy="472562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/>
          <p:cNvCxnSpPr/>
          <p:nvPr/>
        </p:nvCxnSpPr>
        <p:spPr>
          <a:xfrm>
            <a:off x="4537687" y="1605516"/>
            <a:ext cx="638712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/>
          <p:cNvCxnSpPr/>
          <p:nvPr/>
        </p:nvCxnSpPr>
        <p:spPr>
          <a:xfrm>
            <a:off x="5825451" y="1736012"/>
            <a:ext cx="660" cy="492375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/>
          <p:cNvSpPr txBox="1"/>
          <p:nvPr/>
        </p:nvSpPr>
        <p:spPr>
          <a:xfrm>
            <a:off x="3964483" y="14891"/>
            <a:ext cx="44241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b="1" dirty="0" smtClean="0"/>
              <a:t>INTENCION DEL VOTO EN EL </a:t>
            </a:r>
          </a:p>
          <a:p>
            <a:pPr algn="ctr"/>
            <a:r>
              <a:rPr lang="es-MX" sz="2800" b="1" dirty="0" smtClean="0"/>
              <a:t>ESTADO DE CHIHUAHUA</a:t>
            </a:r>
            <a:endParaRPr lang="es-MX" sz="2800" b="1" dirty="0"/>
          </a:p>
        </p:txBody>
      </p:sp>
      <p:graphicFrame>
        <p:nvGraphicFramePr>
          <p:cNvPr id="80" name="Tabla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955394"/>
              </p:ext>
            </p:extLst>
          </p:nvPr>
        </p:nvGraphicFramePr>
        <p:xfrm>
          <a:off x="173064" y="1851703"/>
          <a:ext cx="2495768" cy="231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693">
                  <a:extLst>
                    <a:ext uri="{9D8B030D-6E8A-4147-A177-3AD203B41FA5}">
                      <a16:colId xmlns:a16="http://schemas.microsoft.com/office/drawing/2014/main" val="3386961519"/>
                    </a:ext>
                  </a:extLst>
                </a:gridCol>
                <a:gridCol w="808075">
                  <a:extLst>
                    <a:ext uri="{9D8B030D-6E8A-4147-A177-3AD203B41FA5}">
                      <a16:colId xmlns:a16="http://schemas.microsoft.com/office/drawing/2014/main" val="2032381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/>
                        <a:t>CARACTERISTICAS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159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CUESTIONARIOS</a:t>
                      </a: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</a:rPr>
                        <a:t> APLICADOS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465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817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NIVEL</a:t>
                      </a: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</a:rPr>
                        <a:t> DE CONFIANZA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95%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314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HOMBRES/MUJERES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45%/55%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772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TIEMPO DE APLICACION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5 DIAS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421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TIPO DE ENCUESTA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MOVIL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320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236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/>
          <p:cNvGraphicFramePr/>
          <p:nvPr>
            <p:extLst>
              <p:ext uri="{D42A27DB-BD31-4B8C-83A1-F6EECF244321}">
                <p14:modId xmlns:p14="http://schemas.microsoft.com/office/powerpoint/2010/main" val="3267090679"/>
              </p:ext>
            </p:extLst>
          </p:nvPr>
        </p:nvGraphicFramePr>
        <p:xfrm>
          <a:off x="2743854" y="1402279"/>
          <a:ext cx="6272328" cy="3698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1" name="Conector recto 40"/>
          <p:cNvCxnSpPr/>
          <p:nvPr/>
        </p:nvCxnSpPr>
        <p:spPr>
          <a:xfrm>
            <a:off x="3626182" y="3881632"/>
            <a:ext cx="0" cy="225188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Imagen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649" y="-89971"/>
            <a:ext cx="2238375" cy="1492250"/>
          </a:xfrm>
          <a:prstGeom prst="rect">
            <a:avLst/>
          </a:prstGeom>
        </p:spPr>
      </p:pic>
      <p:pic>
        <p:nvPicPr>
          <p:cNvPr id="46" name="Imagen 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92" y="-531994"/>
            <a:ext cx="2047875" cy="2047875"/>
          </a:xfrm>
          <a:prstGeom prst="rect">
            <a:avLst/>
          </a:prstGeom>
        </p:spPr>
      </p:pic>
      <p:pic>
        <p:nvPicPr>
          <p:cNvPr id="47" name="Imagen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278" y="-89971"/>
            <a:ext cx="1248632" cy="1248632"/>
          </a:xfrm>
          <a:prstGeom prst="rect">
            <a:avLst/>
          </a:prstGeom>
        </p:spPr>
      </p:pic>
      <p:pic>
        <p:nvPicPr>
          <p:cNvPr id="52" name="Imagen 5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278" y="5100637"/>
            <a:ext cx="1757363" cy="1757363"/>
          </a:xfrm>
          <a:prstGeom prst="rect">
            <a:avLst/>
          </a:prstGeom>
        </p:spPr>
      </p:pic>
      <p:graphicFrame>
        <p:nvGraphicFramePr>
          <p:cNvPr id="56" name="Tabla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564213"/>
              </p:ext>
            </p:extLst>
          </p:nvPr>
        </p:nvGraphicFramePr>
        <p:xfrm>
          <a:off x="9091205" y="3853057"/>
          <a:ext cx="2989820" cy="2873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707">
                  <a:extLst>
                    <a:ext uri="{9D8B030D-6E8A-4147-A177-3AD203B41FA5}">
                      <a16:colId xmlns:a16="http://schemas.microsoft.com/office/drawing/2014/main" val="2460930117"/>
                    </a:ext>
                  </a:extLst>
                </a:gridCol>
                <a:gridCol w="1389113">
                  <a:extLst>
                    <a:ext uri="{9D8B030D-6E8A-4147-A177-3AD203B41FA5}">
                      <a16:colId xmlns:a16="http://schemas.microsoft.com/office/drawing/2014/main" val="2897075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PARTIDO</a:t>
                      </a:r>
                    </a:p>
                    <a:p>
                      <a:pPr algn="ctr"/>
                      <a:r>
                        <a:rPr lang="es-MX" sz="1600" dirty="0" smtClean="0"/>
                        <a:t>POLITICO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s-MX" sz="1600" dirty="0" smtClean="0"/>
                        <a:t>PORCENTAJE</a:t>
                      </a:r>
                      <a:endParaRPr lang="es-MX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920651"/>
                  </a:ext>
                </a:extLst>
              </a:tr>
              <a:tr h="44037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JORGE MATINEZ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39%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503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ADALBERTO PEREZ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33%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77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VERENICE LOPEZ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14%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96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CLAUDIA GOMEZ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6%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710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JUAN PARDO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4%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533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NINGUNO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4%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332706"/>
                  </a:ext>
                </a:extLst>
              </a:tr>
            </a:tbl>
          </a:graphicData>
        </a:graphic>
      </p:graphicFrame>
      <p:cxnSp>
        <p:nvCxnSpPr>
          <p:cNvPr id="73" name="Conector recto 72"/>
          <p:cNvCxnSpPr/>
          <p:nvPr/>
        </p:nvCxnSpPr>
        <p:spPr>
          <a:xfrm>
            <a:off x="4645446" y="2003475"/>
            <a:ext cx="189" cy="95878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/>
          <p:cNvSpPr txBox="1"/>
          <p:nvPr/>
        </p:nvSpPr>
        <p:spPr>
          <a:xfrm>
            <a:off x="3480962" y="5934"/>
            <a:ext cx="49829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400" b="1" dirty="0" smtClean="0"/>
              <a:t>SI HOY FUERAN LAS ELECCIONES </a:t>
            </a:r>
          </a:p>
          <a:p>
            <a:pPr algn="ctr"/>
            <a:r>
              <a:rPr lang="es-MX" sz="2400" b="1" dirty="0" smtClean="0"/>
              <a:t>EN EL ESTADO </a:t>
            </a:r>
            <a:r>
              <a:rPr lang="es-MX" sz="2400" b="1" dirty="0" smtClean="0"/>
              <a:t>POR CUAL CANDIDATO </a:t>
            </a:r>
          </a:p>
          <a:p>
            <a:pPr algn="ctr"/>
            <a:r>
              <a:rPr lang="es-MX" sz="2400" b="1" dirty="0" smtClean="0"/>
              <a:t>VOTARIA</a:t>
            </a:r>
            <a:endParaRPr lang="es-MX" sz="2400" b="1" dirty="0"/>
          </a:p>
        </p:txBody>
      </p:sp>
      <p:graphicFrame>
        <p:nvGraphicFramePr>
          <p:cNvPr id="80" name="Tabla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955394"/>
              </p:ext>
            </p:extLst>
          </p:nvPr>
        </p:nvGraphicFramePr>
        <p:xfrm>
          <a:off x="173064" y="1851703"/>
          <a:ext cx="2495768" cy="231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693">
                  <a:extLst>
                    <a:ext uri="{9D8B030D-6E8A-4147-A177-3AD203B41FA5}">
                      <a16:colId xmlns:a16="http://schemas.microsoft.com/office/drawing/2014/main" val="3386961519"/>
                    </a:ext>
                  </a:extLst>
                </a:gridCol>
                <a:gridCol w="808075">
                  <a:extLst>
                    <a:ext uri="{9D8B030D-6E8A-4147-A177-3AD203B41FA5}">
                      <a16:colId xmlns:a16="http://schemas.microsoft.com/office/drawing/2014/main" val="2032381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/>
                        <a:t>CARACTERISTICAS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159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CUESTIONARIOS</a:t>
                      </a: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</a:rPr>
                        <a:t> APLICADOS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465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817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NIVEL</a:t>
                      </a: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</a:rPr>
                        <a:t> DE CONFIANZA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95%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314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HOMBRES/MUJERES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45%/55%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772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TIEMPO DE APLICACION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5 DIAS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421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TIPO DE ENCUESTA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MOVIL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320903"/>
                  </a:ext>
                </a:extLst>
              </a:tr>
            </a:tbl>
          </a:graphicData>
        </a:graphic>
      </p:graphicFrame>
      <p:cxnSp>
        <p:nvCxnSpPr>
          <p:cNvPr id="31" name="Conector recto 30"/>
          <p:cNvCxnSpPr/>
          <p:nvPr/>
        </p:nvCxnSpPr>
        <p:spPr>
          <a:xfrm flipH="1">
            <a:off x="5604681" y="2277218"/>
            <a:ext cx="293" cy="146255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/>
          <p:cNvCxnSpPr/>
          <p:nvPr/>
        </p:nvCxnSpPr>
        <p:spPr>
          <a:xfrm>
            <a:off x="6576525" y="3320205"/>
            <a:ext cx="488" cy="204045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/>
          <p:cNvCxnSpPr/>
          <p:nvPr/>
        </p:nvCxnSpPr>
        <p:spPr>
          <a:xfrm>
            <a:off x="7534143" y="3806660"/>
            <a:ext cx="488" cy="204045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/>
          <p:cNvCxnSpPr/>
          <p:nvPr/>
        </p:nvCxnSpPr>
        <p:spPr>
          <a:xfrm>
            <a:off x="8519056" y="3912745"/>
            <a:ext cx="488" cy="204045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375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132</Words>
  <Application>Microsoft Office PowerPoint</Application>
  <PresentationFormat>Panorámica</PresentationFormat>
  <Paragraphs>72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HP</cp:lastModifiedBy>
  <cp:revision>18</cp:revision>
  <dcterms:created xsi:type="dcterms:W3CDTF">2025-10-05T16:02:47Z</dcterms:created>
  <dcterms:modified xsi:type="dcterms:W3CDTF">2025-10-05T20:06:51Z</dcterms:modified>
</cp:coreProperties>
</file>