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0C94"/>
    <a:srgbClr val="0070C0"/>
    <a:srgbClr val="245C8F"/>
    <a:srgbClr val="FF0000"/>
    <a:srgbClr val="8B3B9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100" d="100"/>
          <a:sy n="100" d="100"/>
        </p:scale>
        <p:origin x="15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55391691111996"/>
          <c:w val="0.96562499999999996"/>
          <c:h val="0.81204547169995867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INTENCION DEL VOTO</c:v>
                </c:pt>
              </c:strCache>
            </c:strRef>
          </c:tx>
          <c:spPr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241300"/>
              <a:bevelB/>
            </a:sp3d>
          </c:spPr>
          <c:explosion val="5"/>
          <c:dPt>
            <c:idx val="0"/>
            <c:bubble3D val="0"/>
            <c:explosion val="16"/>
            <c:spPr>
              <a:solidFill>
                <a:srgbClr val="0070C0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5-357E-4D5C-B987-CA827015AE3A}"/>
              </c:ext>
            </c:extLst>
          </c:dPt>
          <c:dPt>
            <c:idx val="1"/>
            <c:bubble3D val="0"/>
            <c:explosion val="20"/>
            <c:spPr>
              <a:solidFill>
                <a:srgbClr val="FF0000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1-357E-4D5C-B987-CA827015AE3A}"/>
              </c:ext>
            </c:extLst>
          </c:dPt>
          <c:dPt>
            <c:idx val="2"/>
            <c:bubble3D val="0"/>
            <c:explosion val="13"/>
            <c:spPr>
              <a:solidFill>
                <a:srgbClr val="CA0C94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2-357E-4D5C-B987-CA827015AE3A}"/>
              </c:ext>
            </c:extLst>
          </c:dPt>
          <c:dPt>
            <c:idx val="3"/>
            <c:bubble3D val="0"/>
            <c:explosion val="8"/>
            <c:spPr>
              <a:solidFill>
                <a:schemeClr val="accent4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3-357E-4D5C-B987-CA827015AE3A}"/>
              </c:ext>
            </c:extLst>
          </c:dPt>
          <c:dPt>
            <c:idx val="4"/>
            <c:bubble3D val="0"/>
            <c:explosion val="15"/>
            <c:spPr>
              <a:solidFill>
                <a:schemeClr val="accent3">
                  <a:lumMod val="60000"/>
                  <a:lumOff val="40000"/>
                </a:schemeClr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4-357E-4D5C-B987-CA827015AE3A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6-357E-4D5C-B987-CA827015AE3A}"/>
              </c:ext>
            </c:extLst>
          </c:dPt>
          <c:dPt>
            <c:idx val="6"/>
            <c:bubble3D val="0"/>
            <c:explosion val="19"/>
            <c:spPr>
              <a:solidFill>
                <a:schemeClr val="accent1">
                  <a:lumMod val="60000"/>
                </a:schemeClr>
              </a:solidFill>
              <a:ln w="2540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C-DC27-4E36-9DF5-0A2E9487B878}"/>
              </c:ext>
            </c:extLst>
          </c:dPt>
          <c:dLbls>
            <c:dLbl>
              <c:idx val="0"/>
              <c:layout>
                <c:manualLayout>
                  <c:x val="4.3633386737768398E-2"/>
                  <c:y val="-0.126186992723799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E6D65D-8814-4890-967E-C3FD880C1B9E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0070C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7E-4D5C-B987-CA827015AE3A}"/>
                </c:ext>
              </c:extLst>
            </c:dLbl>
            <c:dLbl>
              <c:idx val="1"/>
              <c:layout>
                <c:manualLayout>
                  <c:x val="-2.0426714244533958E-2"/>
                  <c:y val="-1.59580574328863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0591890-F65A-495E-8300-91D3F34BE4E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7E-4D5C-B987-CA827015AE3A}"/>
                </c:ext>
              </c:extLst>
            </c:dLbl>
            <c:dLbl>
              <c:idx val="2"/>
              <c:layout>
                <c:manualLayout>
                  <c:x val="-1.041527425197567E-2"/>
                  <c:y val="0.1625359963069437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BC9C6F3-AC98-4A1B-9C3D-9E2CFBCEE2B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CA0C9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7E-4D5C-B987-CA827015AE3A}"/>
                </c:ext>
              </c:extLst>
            </c:dLbl>
            <c:dLbl>
              <c:idx val="3"/>
              <c:layout>
                <c:manualLayout>
                  <c:x val="-4.2909244555470016E-2"/>
                  <c:y val="-4.17266503345000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149864-F444-4582-9A58-61618C0C12F1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7E-4D5C-B987-CA827015AE3A}"/>
                </c:ext>
              </c:extLst>
            </c:dLbl>
            <c:dLbl>
              <c:idx val="4"/>
              <c:layout>
                <c:manualLayout>
                  <c:x val="-5.4535724866917934E-2"/>
                  <c:y val="-8.817049609566773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12DC92-15B3-476D-96B4-F1E8387949F2}" type="VALUE">
                      <a:rPr lang="en-US" sz="2000" b="1" smtClean="0">
                        <a:solidFill>
                          <a:schemeClr val="bg1"/>
                        </a:solidFill>
                      </a:rPr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7E-4D5C-B987-CA827015AE3A}"/>
                </c:ext>
              </c:extLst>
            </c:dLbl>
            <c:dLbl>
              <c:idx val="5"/>
              <c:layout>
                <c:manualLayout>
                  <c:x val="-2.836023262158905E-2"/>
                  <c:y val="-0.114584641087204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E916F5-A603-488F-9E64-FD094A79EC12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7030A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7E-4D5C-B987-CA827015AE3A}"/>
                </c:ext>
              </c:extLst>
            </c:dLbl>
            <c:dLbl>
              <c:idx val="6"/>
              <c:layout>
                <c:manualLayout>
                  <c:x val="2.5957849020286514E-2"/>
                  <c:y val="-4.1346597723103826E-2"/>
                </c:manualLayout>
              </c:layout>
              <c:spPr>
                <a:solidFill>
                  <a:srgbClr val="245C8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DC27-4E36-9DF5-0A2E9487B8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Hoja1!$A$2:$A$8</c:f>
              <c:strCache>
                <c:ptCount val="7"/>
                <c:pt idx="0">
                  <c:v>PEPSI</c:v>
                </c:pt>
                <c:pt idx="1">
                  <c:v>COCA-COLA</c:v>
                </c:pt>
                <c:pt idx="2">
                  <c:v>PEÑAFIEL</c:v>
                </c:pt>
                <c:pt idx="3">
                  <c:v>ELITE</c:v>
                </c:pt>
                <c:pt idx="4">
                  <c:v>CHIVA COLA</c:v>
                </c:pt>
                <c:pt idx="5">
                  <c:v>OTRA MARCA</c:v>
                </c:pt>
                <c:pt idx="6">
                  <c:v>NINGUNO</c:v>
                </c:pt>
              </c:strCache>
            </c:strRef>
          </c:cat>
          <c:val>
            <c:numRef>
              <c:f>Hoja1!$B$2:$B$8</c:f>
              <c:numCache>
                <c:formatCode>0%</c:formatCode>
                <c:ptCount val="7"/>
                <c:pt idx="0">
                  <c:v>0.25</c:v>
                </c:pt>
                <c:pt idx="1">
                  <c:v>0.33</c:v>
                </c:pt>
                <c:pt idx="2">
                  <c:v>0.18</c:v>
                </c:pt>
                <c:pt idx="3">
                  <c:v>0.09</c:v>
                </c:pt>
                <c:pt idx="4">
                  <c:v>0.02</c:v>
                </c:pt>
                <c:pt idx="5">
                  <c:v>0.06</c:v>
                </c:pt>
                <c:pt idx="6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E-4D5C-B987-CA827015A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9.6927287161056822E-2"/>
          <c:w val="0.96562499999999996"/>
          <c:h val="0.812045471699958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INTENCION DEL VOTO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 prstMaterial="plastic">
              <a:bevelT w="241300"/>
              <a:bevelB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5-357E-4D5C-B987-CA827015AE3A}"/>
              </c:ext>
            </c:extLst>
          </c:dPt>
          <c:dPt>
            <c:idx val="1"/>
            <c:invertIfNegative val="0"/>
            <c:bubble3D val="0"/>
            <c:explosion val="11"/>
            <c:spPr>
              <a:solidFill>
                <a:srgbClr val="0070C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1-357E-4D5C-B987-CA827015AE3A}"/>
              </c:ext>
            </c:extLst>
          </c:dPt>
          <c:dPt>
            <c:idx val="2"/>
            <c:invertIfNegative val="0"/>
            <c:bubble3D val="0"/>
            <c:explosion val="7"/>
            <c:spPr>
              <a:solidFill>
                <a:srgbClr val="CA0C94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2-357E-4D5C-B987-CA827015AE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3-357E-4D5C-B987-CA827015AE3A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4-357E-4D5C-B987-CA827015AE3A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6-357E-4D5C-B987-CA827015AE3A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plastic">
                <a:bevelT w="241300"/>
                <a:bevelB/>
              </a:sp3d>
            </c:spPr>
            <c:extLst>
              <c:ext xmlns:c16="http://schemas.microsoft.com/office/drawing/2014/chart" uri="{C3380CC4-5D6E-409C-BE32-E72D297353CC}">
                <c16:uniqueId val="{0000000C-FEC6-49F2-8DD9-EDF68907A55F}"/>
              </c:ext>
            </c:extLst>
          </c:dPt>
          <c:dLbls>
            <c:dLbl>
              <c:idx val="0"/>
              <c:layout>
                <c:manualLayout>
                  <c:x val="-5.691985495656496E-3"/>
                  <c:y val="-5.77869962832154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E6D65D-8814-4890-967E-C3FD880C1B9E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7E-4D5C-B987-CA827015AE3A}"/>
                </c:ext>
              </c:extLst>
            </c:dLbl>
            <c:dLbl>
              <c:idx val="1"/>
              <c:layout>
                <c:manualLayout>
                  <c:x val="-1.9227310816653722E-3"/>
                  <c:y val="-5.55005762016548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28%</a:t>
                    </a:r>
                    <a:endParaRPr lang="en-US" b="1" dirty="0"/>
                  </a:p>
                </c:rich>
              </c:tx>
              <c:spPr>
                <a:solidFill>
                  <a:srgbClr val="0070C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7E-4D5C-B987-CA827015AE3A}"/>
                </c:ext>
              </c:extLst>
            </c:dLbl>
            <c:dLbl>
              <c:idx val="2"/>
              <c:layout>
                <c:manualLayout>
                  <c:x val="-9.4542249703852488E-5"/>
                  <c:y val="-5.43635851369716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19%</a:t>
                    </a:r>
                    <a:endParaRPr lang="en-US" b="1" dirty="0"/>
                  </a:p>
                </c:rich>
              </c:tx>
              <c:spPr>
                <a:solidFill>
                  <a:srgbClr val="CA0C9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57E-4D5C-B987-CA827015AE3A}"/>
                </c:ext>
              </c:extLst>
            </c:dLbl>
            <c:dLbl>
              <c:idx val="3"/>
              <c:layout>
                <c:manualLayout>
                  <c:x val="3.7019747691766119E-4"/>
                  <c:y val="-5.69044424579772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bg1"/>
                        </a:solidFill>
                      </a:rPr>
                      <a:t>10%</a:t>
                    </a:r>
                    <a:endParaRPr lang="en-US" b="1" dirty="0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7E-4D5C-B987-CA827015AE3A}"/>
                </c:ext>
              </c:extLst>
            </c:dLbl>
            <c:dLbl>
              <c:idx val="4"/>
              <c:layout>
                <c:manualLayout>
                  <c:x val="-4.5353176683362219E-3"/>
                  <c:y val="-5.50446982147212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chemeClr val="bg1"/>
                        </a:solidFill>
                      </a:rPr>
                      <a:t>4%</a:t>
                    </a:r>
                    <a:endParaRPr lang="en-US" b="1" dirty="0"/>
                  </a:p>
                </c:rich>
              </c:tx>
              <c:spPr>
                <a:solidFill>
                  <a:schemeClr val="bg2">
                    <a:lumMod val="9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57E-4D5C-B987-CA827015AE3A}"/>
                </c:ext>
              </c:extLst>
            </c:dLbl>
            <c:dLbl>
              <c:idx val="5"/>
              <c:layout>
                <c:manualLayout>
                  <c:x val="-3.3316178618210015E-3"/>
                  <c:y val="-5.17670274213583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E916F5-A603-488F-9E64-FD094A79EC12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sz="2000" b="1"/>
                      </a:pPr>
                      <a:t>[VALOR]</a:t>
                    </a:fld>
                    <a:endParaRPr lang="es-MX"/>
                  </a:p>
                </c:rich>
              </c:tx>
              <c:spPr>
                <a:solidFill>
                  <a:srgbClr val="7030A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7E-4D5C-B987-CA827015AE3A}"/>
                </c:ext>
              </c:extLst>
            </c:dLbl>
            <c:dLbl>
              <c:idx val="6"/>
              <c:layout>
                <c:manualLayout>
                  <c:x val="0"/>
                  <c:y val="-2.0603738199492856E-2"/>
                </c:manualLayout>
              </c:layout>
              <c:spPr>
                <a:solidFill>
                  <a:srgbClr val="00B0F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EC6-49F2-8DD9-EDF68907A5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COCA COLA</c:v>
                </c:pt>
                <c:pt idx="1">
                  <c:v>PEPSI</c:v>
                </c:pt>
                <c:pt idx="2">
                  <c:v>PEÑAFIEL</c:v>
                </c:pt>
                <c:pt idx="3">
                  <c:v>ELITE</c:v>
                </c:pt>
                <c:pt idx="4">
                  <c:v>NINGUNO</c:v>
                </c:pt>
                <c:pt idx="5">
                  <c:v>OTRA MARCA</c:v>
                </c:pt>
                <c:pt idx="6">
                  <c:v>CHIVA COLA</c:v>
                </c:pt>
              </c:strCache>
            </c:strRef>
          </c:cat>
          <c:val>
            <c:numRef>
              <c:f>Hoja1!$B$2:$B$8</c:f>
              <c:numCache>
                <c:formatCode>0%</c:formatCode>
                <c:ptCount val="7"/>
                <c:pt idx="0">
                  <c:v>0.32</c:v>
                </c:pt>
                <c:pt idx="1">
                  <c:v>0.28000000000000003</c:v>
                </c:pt>
                <c:pt idx="2">
                  <c:v>0.19</c:v>
                </c:pt>
                <c:pt idx="3">
                  <c:v>0.1</c:v>
                </c:pt>
                <c:pt idx="4">
                  <c:v>0.04</c:v>
                </c:pt>
                <c:pt idx="5">
                  <c:v>0.04</c:v>
                </c:pt>
                <c:pt idx="6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7E-4D5C-B987-CA827015A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43775807"/>
        <c:axId val="143772479"/>
      </c:barChart>
      <c:catAx>
        <c:axId val="14377580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3772479"/>
        <c:crosses val="autoZero"/>
        <c:auto val="1"/>
        <c:lblAlgn val="ctr"/>
        <c:lblOffset val="100"/>
        <c:noMultiLvlLbl val="0"/>
      </c:catAx>
      <c:valAx>
        <c:axId val="143772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3775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825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86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2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49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70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40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09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98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9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64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5784-4E32-400C-8DED-F06AAFB2008B}" type="datetimeFigureOut">
              <a:rPr lang="es-MX" smtClean="0"/>
              <a:t>05/10/2025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3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3231373451"/>
              </p:ext>
            </p:extLst>
          </p:nvPr>
        </p:nvGraphicFramePr>
        <p:xfrm>
          <a:off x="2743853" y="1402279"/>
          <a:ext cx="6740389" cy="4094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6114046" y="3355053"/>
            <a:ext cx="212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</a:rPr>
              <a:t>COCA - COLA</a:t>
            </a:r>
            <a:endParaRPr lang="es-MX" sz="2400" b="1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735395" y="3137858"/>
            <a:ext cx="1599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</a:rPr>
              <a:t>PEÑAFIEL</a:t>
            </a:r>
            <a:endParaRPr lang="es-MX" sz="2400" b="1" dirty="0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826024" y="2425572"/>
            <a:ext cx="967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ELITE</a:t>
            </a:r>
            <a:endParaRPr lang="es-MX" sz="2400" b="1" dirty="0">
              <a:solidFill>
                <a:schemeClr val="bg1"/>
              </a:solidFill>
            </a:endParaRPr>
          </a:p>
        </p:txBody>
      </p:sp>
      <p:cxnSp>
        <p:nvCxnSpPr>
          <p:cNvPr id="22" name="Conector recto 21"/>
          <p:cNvCxnSpPr>
            <a:endCxn id="17" idx="2"/>
          </p:cNvCxnSpPr>
          <p:nvPr/>
        </p:nvCxnSpPr>
        <p:spPr>
          <a:xfrm flipV="1">
            <a:off x="4084081" y="3599523"/>
            <a:ext cx="451138" cy="1232972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6870978" y="1629637"/>
            <a:ext cx="660" cy="695612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6866615" y="1629637"/>
            <a:ext cx="112436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3447560" y="4837477"/>
            <a:ext cx="636521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3765820" y="1864284"/>
            <a:ext cx="781754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4532737" y="1856138"/>
            <a:ext cx="0" cy="507619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cxnSp>
        <p:nvCxnSpPr>
          <p:cNvPr id="71" name="Conector recto 70"/>
          <p:cNvCxnSpPr/>
          <p:nvPr/>
        </p:nvCxnSpPr>
        <p:spPr>
          <a:xfrm>
            <a:off x="5676664" y="1646319"/>
            <a:ext cx="148787" cy="8969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5176399" y="1605516"/>
            <a:ext cx="0" cy="815074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4537687" y="1605516"/>
            <a:ext cx="63871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5825451" y="1736012"/>
            <a:ext cx="660" cy="492375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/>
          <p:cNvSpPr txBox="1"/>
          <p:nvPr/>
        </p:nvSpPr>
        <p:spPr>
          <a:xfrm>
            <a:off x="3567176" y="5400"/>
            <a:ext cx="57837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/>
              <a:t>QUE MARCA DE REFRESCO CONSUME</a:t>
            </a:r>
          </a:p>
          <a:p>
            <a:pPr algn="ctr"/>
            <a:r>
              <a:rPr lang="es-MX" sz="2800" b="1" dirty="0" smtClean="0"/>
              <a:t>MAS EN SU HOGAR</a:t>
            </a:r>
            <a:endParaRPr lang="es-MX" sz="2800" b="1" dirty="0"/>
          </a:p>
        </p:txBody>
      </p:sp>
      <p:graphicFrame>
        <p:nvGraphicFramePr>
          <p:cNvPr id="80" name="Tabla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036689"/>
              </p:ext>
            </p:extLst>
          </p:nvPr>
        </p:nvGraphicFramePr>
        <p:xfrm>
          <a:off x="173064" y="1851703"/>
          <a:ext cx="2495768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693">
                  <a:extLst>
                    <a:ext uri="{9D8B030D-6E8A-4147-A177-3AD203B41FA5}">
                      <a16:colId xmlns:a16="http://schemas.microsoft.com/office/drawing/2014/main" val="3386961519"/>
                    </a:ext>
                  </a:extLst>
                </a:gridCol>
                <a:gridCol w="808075">
                  <a:extLst>
                    <a:ext uri="{9D8B030D-6E8A-4147-A177-3AD203B41FA5}">
                      <a16:colId xmlns:a16="http://schemas.microsoft.com/office/drawing/2014/main" val="20323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59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CUESTIONARIOS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APLICADOS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596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17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NIVEL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DE CONFIANZA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95%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314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HOMBRES/MUJERES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47%/53%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7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TIEMPO DE APLICACION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DIAS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42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TIPO DE ENCUESTA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MOVIL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20903"/>
                  </a:ext>
                </a:extLst>
              </a:tr>
            </a:tbl>
          </a:graphicData>
        </a:graphic>
      </p:graphicFrame>
      <p:cxnSp>
        <p:nvCxnSpPr>
          <p:cNvPr id="24" name="Conector recto 23"/>
          <p:cNvCxnSpPr/>
          <p:nvPr/>
        </p:nvCxnSpPr>
        <p:spPr>
          <a:xfrm flipV="1">
            <a:off x="6859299" y="3765386"/>
            <a:ext cx="7316" cy="1163912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6873932" y="4929298"/>
            <a:ext cx="636521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6512123" y="2282758"/>
            <a:ext cx="212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</a:rPr>
              <a:t>PEPSI</a:t>
            </a:r>
            <a:endParaRPr lang="es-MX" sz="2400" b="1" dirty="0">
              <a:solidFill>
                <a:schemeClr val="bg1"/>
              </a:solidFill>
            </a:endParaRPr>
          </a:p>
        </p:txBody>
      </p:sp>
      <p:cxnSp>
        <p:nvCxnSpPr>
          <p:cNvPr id="31" name="Conector recto 30"/>
          <p:cNvCxnSpPr/>
          <p:nvPr/>
        </p:nvCxnSpPr>
        <p:spPr>
          <a:xfrm>
            <a:off x="3447560" y="2425572"/>
            <a:ext cx="781754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4228637" y="2420590"/>
            <a:ext cx="677" cy="9300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146650"/>
              </p:ext>
            </p:extLst>
          </p:nvPr>
        </p:nvGraphicFramePr>
        <p:xfrm>
          <a:off x="8984900" y="3765386"/>
          <a:ext cx="309612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393">
                  <a:extLst>
                    <a:ext uri="{9D8B030D-6E8A-4147-A177-3AD203B41FA5}">
                      <a16:colId xmlns:a16="http://schemas.microsoft.com/office/drawing/2014/main" val="2417416302"/>
                    </a:ext>
                  </a:extLst>
                </a:gridCol>
                <a:gridCol w="1469731">
                  <a:extLst>
                    <a:ext uri="{9D8B030D-6E8A-4147-A177-3AD203B41FA5}">
                      <a16:colId xmlns:a16="http://schemas.microsoft.com/office/drawing/2014/main" val="155567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REFRESCO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MX" dirty="0" smtClean="0"/>
                        <a:t>PORCENTAJE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51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COCA-COLA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33%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96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PEPSI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25%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83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PEÑAFIEL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A0C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18%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54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ELITE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9%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8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NINGUNO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7%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571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OTRA MARCA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6%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50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CHIVA COLA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2%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48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1193092136"/>
              </p:ext>
            </p:extLst>
          </p:nvPr>
        </p:nvGraphicFramePr>
        <p:xfrm>
          <a:off x="2743854" y="1402279"/>
          <a:ext cx="6272328" cy="3698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1" name="Conector recto 40"/>
          <p:cNvCxnSpPr/>
          <p:nvPr/>
        </p:nvCxnSpPr>
        <p:spPr>
          <a:xfrm>
            <a:off x="3572534" y="1739109"/>
            <a:ext cx="0" cy="225188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sp>
        <p:nvSpPr>
          <p:cNvPr id="78" name="CuadroTexto 77"/>
          <p:cNvSpPr txBox="1"/>
          <p:nvPr/>
        </p:nvSpPr>
        <p:spPr>
          <a:xfrm>
            <a:off x="3273777" y="118846"/>
            <a:ext cx="57424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b="1" dirty="0" smtClean="0"/>
              <a:t>SI NO HUBIERA DE SU REFRESCO FAVORITO </a:t>
            </a:r>
          </a:p>
          <a:p>
            <a:pPr algn="ctr"/>
            <a:r>
              <a:rPr lang="es-MX" sz="2400" b="1" dirty="0" smtClean="0"/>
              <a:t>DE CUAL OTRO COMPRARIA</a:t>
            </a:r>
            <a:endParaRPr lang="es-MX" sz="2400" b="1" dirty="0"/>
          </a:p>
        </p:txBody>
      </p:sp>
      <p:graphicFrame>
        <p:nvGraphicFramePr>
          <p:cNvPr id="16" name="Tab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53255"/>
              </p:ext>
            </p:extLst>
          </p:nvPr>
        </p:nvGraphicFramePr>
        <p:xfrm>
          <a:off x="173064" y="1851703"/>
          <a:ext cx="2495768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693">
                  <a:extLst>
                    <a:ext uri="{9D8B030D-6E8A-4147-A177-3AD203B41FA5}">
                      <a16:colId xmlns:a16="http://schemas.microsoft.com/office/drawing/2014/main" val="3386961519"/>
                    </a:ext>
                  </a:extLst>
                </a:gridCol>
                <a:gridCol w="808075">
                  <a:extLst>
                    <a:ext uri="{9D8B030D-6E8A-4147-A177-3AD203B41FA5}">
                      <a16:colId xmlns:a16="http://schemas.microsoft.com/office/drawing/2014/main" val="203238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159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CUESTIONARIOS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APLICADOS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596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17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NIVEL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DE CONFIANZA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95%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314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HOMBRES/MUJERES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47%/53%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772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TIEMPO DE APLICACION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DIAS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42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TIPO DE ENCUESTA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MOVIL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20903"/>
                  </a:ext>
                </a:extLst>
              </a:tr>
            </a:tbl>
          </a:graphicData>
        </a:graphic>
      </p:graphicFrame>
      <p:cxnSp>
        <p:nvCxnSpPr>
          <p:cNvPr id="18" name="Conector recto 17"/>
          <p:cNvCxnSpPr/>
          <p:nvPr/>
        </p:nvCxnSpPr>
        <p:spPr>
          <a:xfrm flipH="1">
            <a:off x="4426685" y="2078182"/>
            <a:ext cx="5038" cy="209426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5264885" y="2797977"/>
            <a:ext cx="5038" cy="209426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>
            <a:off x="6087499" y="3521877"/>
            <a:ext cx="5038" cy="209426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6910113" y="4012077"/>
            <a:ext cx="5038" cy="209426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7753509" y="4012077"/>
            <a:ext cx="5038" cy="209426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08651"/>
              </p:ext>
            </p:extLst>
          </p:nvPr>
        </p:nvGraphicFramePr>
        <p:xfrm>
          <a:off x="8984900" y="3765386"/>
          <a:ext cx="309612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393">
                  <a:extLst>
                    <a:ext uri="{9D8B030D-6E8A-4147-A177-3AD203B41FA5}">
                      <a16:colId xmlns:a16="http://schemas.microsoft.com/office/drawing/2014/main" val="2417416302"/>
                    </a:ext>
                  </a:extLst>
                </a:gridCol>
                <a:gridCol w="1469731">
                  <a:extLst>
                    <a:ext uri="{9D8B030D-6E8A-4147-A177-3AD203B41FA5}">
                      <a16:colId xmlns:a16="http://schemas.microsoft.com/office/drawing/2014/main" val="155567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REFRESCO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MX" dirty="0" smtClean="0"/>
                        <a:t>PORCENTAJE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517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COCA-COLA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32%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96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PEPSI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25%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83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PEÑAFIEL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A0C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18%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54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ELITE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9%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8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NINGUNO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7%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571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OTRA MARCA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6%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50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solidFill>
                            <a:schemeClr val="bg1"/>
                          </a:solidFill>
                        </a:rPr>
                        <a:t>CHIVA COLA</a:t>
                      </a:r>
                      <a:endParaRPr lang="es-MX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/>
                        <a:t>2%</a:t>
                      </a:r>
                      <a:endParaRPr lang="es-MX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48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7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140</Words>
  <Application>Microsoft Office PowerPoint</Application>
  <PresentationFormat>Panorámica</PresentationFormat>
  <Paragraphs>76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28</cp:revision>
  <dcterms:created xsi:type="dcterms:W3CDTF">2025-10-05T16:02:47Z</dcterms:created>
  <dcterms:modified xsi:type="dcterms:W3CDTF">2025-10-06T05:26:07Z</dcterms:modified>
</cp:coreProperties>
</file>